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bhaya Libre" panose="020B0604020202020204" charset="0"/>
      <p:bold r:id="rId9"/>
    </p:embeddedFont>
    <p:embeddedFont>
      <p:font typeface="Bahnschrift Light" panose="020B0502040204020203" pitchFamily="34" charset="0"/>
      <p:regular r:id="rId10"/>
    </p:embeddedFont>
    <p:embeddedFont>
      <p:font typeface="Bahnschrift Light Condensed" panose="020B0502040204020203" pitchFamily="34" charset="0"/>
      <p:regular r:id="rId11"/>
    </p:embeddedFont>
    <p:embeddedFont>
      <p:font typeface="Bahnschrift Light SemiCondensed" panose="020B0502040204020203" pitchFamily="34" charset="0"/>
      <p:regular r:id="rId12"/>
    </p:embeddedFont>
    <p:embeddedFont>
      <p:font typeface="Bahnschrift SemiBold" panose="020B0502040204020203" pitchFamily="34" charset="0"/>
      <p:bold r:id="rId13"/>
    </p:embeddedFont>
    <p:embeddedFont>
      <p:font typeface="Bahnschrift SemiLight" panose="020B0502040204020203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partan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nDMUe0iJvDg5jDUPSwewV83yf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E2C"/>
    <a:srgbClr val="343435"/>
    <a:srgbClr val="2E4F95"/>
    <a:srgbClr val="FFE0E1"/>
    <a:srgbClr val="1C3528"/>
    <a:srgbClr val="2D529A"/>
    <a:srgbClr val="880A03"/>
    <a:srgbClr val="8AC9D9"/>
    <a:srgbClr val="6F864C"/>
    <a:srgbClr val="BE1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87f5e6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87f5e6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87f5e617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e87f5e617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87f5e617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e87f5e617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0311177l.esidoc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scol.education.fr/cdi/actualites/archives/2017-2018/circulaire-de-missions-des-professeurs-documentalis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87f5e6177_0_0"/>
          <p:cNvSpPr txBox="1"/>
          <p:nvPr/>
        </p:nvSpPr>
        <p:spPr>
          <a:xfrm>
            <a:off x="246350" y="4823550"/>
            <a:ext cx="10201800" cy="28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2" b="1" i="0" u="none" strike="noStrike" cap="none">
                <a:solidFill>
                  <a:srgbClr val="FF1616"/>
                </a:solidFill>
              </a:rPr>
              <a:t>LE C</a:t>
            </a:r>
            <a:r>
              <a:rPr lang="en-US" sz="9332" b="1">
                <a:solidFill>
                  <a:srgbClr val="FF1616"/>
                </a:solidFill>
              </a:rPr>
              <a:t>RD</a:t>
            </a:r>
            <a:r>
              <a:rPr lang="en-US" sz="9332" b="1" i="0" u="none" strike="noStrike" cap="none">
                <a:solidFill>
                  <a:srgbClr val="FF1616"/>
                </a:solidFill>
              </a:rPr>
              <a:t> DE LIMAYRAC</a:t>
            </a:r>
            <a:endParaRPr b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CB4F376-C678-42A7-AAB8-D207FF642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17817" b="2717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945F09-1B6E-4BB7-AB09-8410DEE27EF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4713537" y="8916409"/>
            <a:ext cx="3290934" cy="110238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1569CEE-9559-47F9-82DD-26791BE06C30}"/>
              </a:ext>
            </a:extLst>
          </p:cNvPr>
          <p:cNvSpPr/>
          <p:nvPr/>
        </p:nvSpPr>
        <p:spPr>
          <a:xfrm>
            <a:off x="655422" y="2791326"/>
            <a:ext cx="7670429" cy="7227466"/>
          </a:xfrm>
          <a:prstGeom prst="roundRect">
            <a:avLst/>
          </a:prstGeom>
          <a:solidFill>
            <a:srgbClr val="404E2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42B7E5-8EAF-4BB3-89A7-DCA92A95E54A}"/>
              </a:ext>
            </a:extLst>
          </p:cNvPr>
          <p:cNvSpPr txBox="1"/>
          <p:nvPr/>
        </p:nvSpPr>
        <p:spPr>
          <a:xfrm>
            <a:off x="1296796" y="2995105"/>
            <a:ext cx="11550316" cy="6514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200" dirty="0">
                <a:solidFill>
                  <a:schemeClr val="bg1"/>
                </a:solidFill>
                <a:latin typeface="Bahnschrift Light" panose="020B0502040204020203" pitchFamily="34" charset="0"/>
              </a:rPr>
              <a:t>Le </a:t>
            </a:r>
          </a:p>
          <a:p>
            <a:pPr>
              <a:lnSpc>
                <a:spcPct val="150000"/>
              </a:lnSpc>
            </a:pPr>
            <a:r>
              <a:rPr lang="fr-FR" sz="7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</a:t>
            </a:r>
            <a:r>
              <a:rPr lang="fr-FR" sz="7200" dirty="0">
                <a:solidFill>
                  <a:schemeClr val="bg1"/>
                </a:solidFill>
                <a:latin typeface="Bahnschrift Light" panose="020B0502040204020203" pitchFamily="34" charset="0"/>
              </a:rPr>
              <a:t>entre de</a:t>
            </a:r>
          </a:p>
          <a:p>
            <a:pPr>
              <a:lnSpc>
                <a:spcPct val="150000"/>
              </a:lnSpc>
            </a:pPr>
            <a:r>
              <a:rPr lang="fr-FR" sz="7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R</a:t>
            </a:r>
            <a:r>
              <a:rPr lang="fr-FR" sz="7200" dirty="0">
                <a:solidFill>
                  <a:schemeClr val="bg1"/>
                </a:solidFill>
                <a:latin typeface="Bahnschrift Light" panose="020B0502040204020203" pitchFamily="34" charset="0"/>
              </a:rPr>
              <a:t>essources</a:t>
            </a:r>
          </a:p>
          <a:p>
            <a:pPr>
              <a:lnSpc>
                <a:spcPct val="150000"/>
              </a:lnSpc>
            </a:pPr>
            <a:r>
              <a:rPr lang="fr-FR" sz="7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D</a:t>
            </a:r>
            <a:r>
              <a:rPr lang="fr-FR" sz="7200" dirty="0">
                <a:solidFill>
                  <a:schemeClr val="bg1"/>
                </a:solidFill>
                <a:latin typeface="Bahnschrift Light" panose="020B0502040204020203" pitchFamily="34" charset="0"/>
              </a:rPr>
              <a:t>ocumentaires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6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87f5e6177_0_80"/>
          <p:cNvSpPr txBox="1"/>
          <p:nvPr/>
        </p:nvSpPr>
        <p:spPr>
          <a:xfrm>
            <a:off x="1144899" y="1717535"/>
            <a:ext cx="15998201" cy="4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solidFill>
                  <a:schemeClr val="tx1"/>
                </a:solidFill>
                <a:latin typeface="Bahnschrift SemiLight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ET VOICI ENFIN NOTRE NOUVEAU ET BEAU CENTRE DE DOCUMENTATION</a:t>
            </a:r>
            <a:endParaRPr lang="fr-FR" sz="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92" name="Google Shape;92;ge87f5e6177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9869" y="4716380"/>
            <a:ext cx="5275893" cy="385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" name="Google Shape;93;ge87f5e6177_0_80"/>
          <p:cNvPicPr preferRelativeResize="0"/>
          <p:nvPr/>
        </p:nvPicPr>
        <p:blipFill rotWithShape="1">
          <a:blip r:embed="rId4">
            <a:alphaModFix/>
          </a:blip>
          <a:srcRect l="-1" r="279" b="13818"/>
          <a:stretch/>
        </p:blipFill>
        <p:spPr>
          <a:xfrm>
            <a:off x="577514" y="4716379"/>
            <a:ext cx="5544891" cy="385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1" name="Google Shape;91;ge87f5e6177_0_80"/>
          <p:cNvPicPr preferRelativeResize="0"/>
          <p:nvPr/>
        </p:nvPicPr>
        <p:blipFill rotWithShape="1">
          <a:blip r:embed="rId5">
            <a:alphaModFix/>
          </a:blip>
          <a:srcRect t="22390" b="22248"/>
          <a:stretch/>
        </p:blipFill>
        <p:spPr>
          <a:xfrm>
            <a:off x="6560659" y="4716381"/>
            <a:ext cx="5544891" cy="385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35469" b="713"/>
          <a:stretch/>
        </p:blipFill>
        <p:spPr>
          <a:xfrm>
            <a:off x="13557868" y="397085"/>
            <a:ext cx="4146451" cy="194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 t="9612" b="27503"/>
          <a:stretch/>
        </p:blipFill>
        <p:spPr>
          <a:xfrm>
            <a:off x="3586982" y="5668569"/>
            <a:ext cx="11114031" cy="379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4952998" y="2479727"/>
            <a:ext cx="8382000" cy="23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0" u="none" strike="noStrike" cap="none" dirty="0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Un </a:t>
            </a:r>
            <a:r>
              <a:rPr lang="en-US" sz="8000" i="0" u="none" strike="noStrike" cap="none" dirty="0" err="1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logiciel</a:t>
            </a:r>
            <a:r>
              <a:rPr lang="en-US" sz="8000" i="0" u="none" strike="noStrike" cap="none" dirty="0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-US" sz="8000" i="0" u="none" strike="noStrike" cap="none" dirty="0" err="1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documentaire</a:t>
            </a:r>
            <a:endParaRPr sz="1050" dirty="0">
              <a:latin typeface="Bahnschrift Light SemiCondensed" panose="020B0502040204020203" pitchFamily="34" charset="0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408045" y="978435"/>
            <a:ext cx="7471907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6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rgbClr val="000000"/>
                </a:solidFill>
                <a:latin typeface="Bahnschrift SemiBold" panose="020B0502040204020203" pitchFamily="34" charset="0"/>
                <a:ea typeface="Spartan"/>
                <a:cs typeface="Spartan"/>
                <a:sym typeface="Spartan"/>
              </a:rPr>
              <a:t>DÉCOUVREZ</a:t>
            </a:r>
            <a:endParaRPr dirty="0">
              <a:latin typeface="Bahnschrift SemiBold" panose="020B0502040204020203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BE5BD9E-E605-47B2-BEC5-8CFAAC650C1F}"/>
              </a:ext>
            </a:extLst>
          </p:cNvPr>
          <p:cNvCxnSpPr>
            <a:cxnSpLocks/>
          </p:cNvCxnSpPr>
          <p:nvPr/>
        </p:nvCxnSpPr>
        <p:spPr>
          <a:xfrm>
            <a:off x="7919857" y="1703293"/>
            <a:ext cx="2448280" cy="0"/>
          </a:xfrm>
          <a:prstGeom prst="line">
            <a:avLst/>
          </a:prstGeom>
          <a:ln w="38100">
            <a:solidFill>
              <a:srgbClr val="BE1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254EC36-F9A6-444C-B312-296374D9A2CB}"/>
              </a:ext>
            </a:extLst>
          </p:cNvPr>
          <p:cNvSpPr/>
          <p:nvPr/>
        </p:nvSpPr>
        <p:spPr>
          <a:xfrm>
            <a:off x="9358211" y="1529767"/>
            <a:ext cx="7670429" cy="7227466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9" name="Google Shape;109;p4"/>
          <p:cNvSpPr txBox="1"/>
          <p:nvPr/>
        </p:nvSpPr>
        <p:spPr>
          <a:xfrm>
            <a:off x="9192922" y="3678860"/>
            <a:ext cx="8001001" cy="452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i="0" u="none" strike="noStrike" cap="none" dirty="0">
                <a:solidFill>
                  <a:schemeClr val="tx1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De </a:t>
            </a:r>
            <a:r>
              <a:rPr lang="en-US" sz="7200" i="0" u="none" strike="noStrike" cap="none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nombreuses</a:t>
            </a:r>
            <a:r>
              <a:rPr lang="en-US" sz="7200" i="0" u="none" strike="noStrike" cap="none" dirty="0">
                <a:solidFill>
                  <a:schemeClr val="tx1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-US" sz="7200" i="0" u="none" strike="noStrike" cap="none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ressources</a:t>
            </a:r>
            <a:r>
              <a:rPr lang="en-US" sz="7200" i="0" u="none" strike="noStrike" cap="none" dirty="0">
                <a:solidFill>
                  <a:schemeClr val="tx1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-US" sz="7200" i="0" u="none" strike="noStrike" cap="none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numériques</a:t>
            </a:r>
            <a:endParaRPr sz="1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9981394" y="2172189"/>
            <a:ext cx="6424059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0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tx1"/>
                </a:solidFill>
                <a:latin typeface="Bahnschrift SemiBold" panose="020B0502040204020203" pitchFamily="34" charset="0"/>
                <a:ea typeface="Spartan"/>
                <a:cs typeface="Spartan"/>
                <a:sym typeface="Spartan"/>
              </a:rPr>
              <a:t>DÉCOUVREZ</a:t>
            </a:r>
            <a:endParaRPr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04" y="288980"/>
            <a:ext cx="8001000" cy="609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4B0FBC7-1A5E-47A3-B92B-4C30484C1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99" y="7242125"/>
            <a:ext cx="6878010" cy="191479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DDC1C26-D355-4268-8126-8629195AEF3C}"/>
              </a:ext>
            </a:extLst>
          </p:cNvPr>
          <p:cNvCxnSpPr>
            <a:cxnSpLocks/>
          </p:cNvCxnSpPr>
          <p:nvPr/>
        </p:nvCxnSpPr>
        <p:spPr>
          <a:xfrm>
            <a:off x="11962467" y="3074893"/>
            <a:ext cx="2448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864C">
            <a:alpha val="64000"/>
          </a:srgb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3AE86B73-E93C-45F8-841C-18CF7C58981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3845149" y="3360848"/>
            <a:ext cx="3294054" cy="2895600"/>
          </a:xfrm>
          <a:prstGeom prst="curvedConnector3">
            <a:avLst>
              <a:gd name="adj1" fmla="val 51028"/>
            </a:avLst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20520D1-948F-4FE1-B59F-6A41830CEAB5}"/>
              </a:ext>
            </a:extLst>
          </p:cNvPr>
          <p:cNvSpPr/>
          <p:nvPr/>
        </p:nvSpPr>
        <p:spPr>
          <a:xfrm>
            <a:off x="11179715" y="5680953"/>
            <a:ext cx="4405422" cy="1299235"/>
          </a:xfrm>
          <a:prstGeom prst="roundRect">
            <a:avLst/>
          </a:prstGeom>
          <a:solidFill>
            <a:srgbClr val="2E4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9A7A5FD-CE3C-4FFE-AC8C-78BC02238E6A}"/>
              </a:ext>
            </a:extLst>
          </p:cNvPr>
          <p:cNvSpPr/>
          <p:nvPr/>
        </p:nvSpPr>
        <p:spPr>
          <a:xfrm>
            <a:off x="12498217" y="632692"/>
            <a:ext cx="4874997" cy="1184148"/>
          </a:xfrm>
          <a:prstGeom prst="roundRect">
            <a:avLst/>
          </a:prstGeom>
          <a:solidFill>
            <a:srgbClr val="8A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 : en arc 24">
            <a:extLst>
              <a:ext uri="{FF2B5EF4-FFF2-40B4-BE49-F238E27FC236}">
                <a16:creationId xmlns:a16="http://schemas.microsoft.com/office/drawing/2014/main" id="{7DB3E572-D918-4C66-8217-0CA2F09592B8}"/>
              </a:ext>
            </a:extLst>
          </p:cNvPr>
          <p:cNvCxnSpPr>
            <a:cxnSpLocks/>
          </p:cNvCxnSpPr>
          <p:nvPr/>
        </p:nvCxnSpPr>
        <p:spPr>
          <a:xfrm rot="5400000" flipH="1">
            <a:off x="9022115" y="5238877"/>
            <a:ext cx="3294054" cy="2895600"/>
          </a:xfrm>
          <a:prstGeom prst="curvedConnector3">
            <a:avLst>
              <a:gd name="adj1" fmla="val 51028"/>
            </a:avLst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 : en arc 4">
            <a:extLst>
              <a:ext uri="{FF2B5EF4-FFF2-40B4-BE49-F238E27FC236}">
                <a16:creationId xmlns:a16="http://schemas.microsoft.com/office/drawing/2014/main" id="{E187846F-ECC2-40E8-8009-BD7069AC3420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02983" y="3327036"/>
            <a:ext cx="3294054" cy="2895600"/>
          </a:xfrm>
          <a:prstGeom prst="curvedConnector3">
            <a:avLst>
              <a:gd name="adj1" fmla="val 51028"/>
            </a:avLst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B6F3BDB-9904-4BD8-B5C7-C3F05CBE5EEE}"/>
              </a:ext>
            </a:extLst>
          </p:cNvPr>
          <p:cNvSpPr/>
          <p:nvPr/>
        </p:nvSpPr>
        <p:spPr>
          <a:xfrm>
            <a:off x="6020595" y="1341393"/>
            <a:ext cx="4818322" cy="1007709"/>
          </a:xfrm>
          <a:prstGeom prst="roundRect">
            <a:avLst/>
          </a:prstGeom>
          <a:solidFill>
            <a:srgbClr val="6F8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9715" y="6657761"/>
            <a:ext cx="4405422" cy="330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0BFA8CF-DB49-4BF0-89F8-972A17606DB0}"/>
              </a:ext>
            </a:extLst>
          </p:cNvPr>
          <p:cNvSpPr/>
          <p:nvPr/>
        </p:nvSpPr>
        <p:spPr>
          <a:xfrm>
            <a:off x="394994" y="5970985"/>
            <a:ext cx="6447130" cy="1299235"/>
          </a:xfrm>
          <a:prstGeom prst="roundRect">
            <a:avLst/>
          </a:prstGeom>
          <a:solidFill>
            <a:srgbClr val="34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98217" y="1521797"/>
            <a:ext cx="4874998" cy="228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 l="4448" t="25582" r="4491" b="28067"/>
          <a:stretch/>
        </p:blipFill>
        <p:spPr>
          <a:xfrm>
            <a:off x="6020595" y="2180105"/>
            <a:ext cx="4819901" cy="327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-369621" y="1643772"/>
            <a:ext cx="6732055" cy="14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76" i="0" u="none" strike="noStrike" cap="none" dirty="0" err="1">
                <a:solidFill>
                  <a:srgbClr val="000000"/>
                </a:solidFill>
                <a:latin typeface="Bahnschrift Light 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aussi</a:t>
            </a:r>
            <a:r>
              <a:rPr lang="en-US" sz="9576" i="0" u="none" strike="noStrike" cap="none" dirty="0">
                <a:solidFill>
                  <a:srgbClr val="000000"/>
                </a:solidFill>
                <a:latin typeface="Bahnschrift Light 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 ...</a:t>
            </a:r>
            <a:endParaRPr dirty="0">
              <a:latin typeface="Bahnschrift Light Condensed" panose="020B0502040204020203" pitchFamily="34" charset="0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-713039" y="1025776"/>
            <a:ext cx="6732055" cy="49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3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Bahnschrift SemiBold" panose="020B0502040204020203" pitchFamily="34" charset="0"/>
                <a:ea typeface="Spartan"/>
                <a:cs typeface="Spartan"/>
                <a:sym typeface="Spartan"/>
              </a:rPr>
              <a:t>DÉCOUVREZ</a:t>
            </a:r>
            <a:endParaRPr dirty="0">
              <a:latin typeface="Bahnschrift SemiBold" panose="020B0502040204020203" pitchFamily="34" charset="0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394994" y="6745497"/>
            <a:ext cx="5487749" cy="99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84214"/>
              </a:lnSpc>
              <a:buNone/>
              <a:defRPr sz="3200">
                <a:latin typeface="Bahnschrift Light" panose="020B0502040204020203" pitchFamily="34" charset="0"/>
                <a:ea typeface="Spartan"/>
                <a:cs typeface="Spartan"/>
              </a:defRPr>
            </a:lvl1pPr>
          </a:lstStyle>
          <a:p>
            <a:endParaRPr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874684" y="6222636"/>
            <a:ext cx="5487750" cy="41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84214"/>
              </a:lnSpc>
              <a:buNone/>
              <a:defRPr sz="3200">
                <a:latin typeface="Bahnschrift Light" panose="020B0502040204020203" pitchFamily="34" charset="0"/>
                <a:ea typeface="Spartan"/>
                <a:cs typeface="Spartan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Spartan"/>
              </a:rPr>
              <a:t>UN PORTAIL DE VEILLE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5537979" y="1574689"/>
            <a:ext cx="5785130" cy="41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4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Bahnschrift Light" panose="020B0502040204020203" pitchFamily="34" charset="0"/>
                <a:ea typeface="Spartan"/>
                <a:cs typeface="Spartan"/>
                <a:sym typeface="Spartan"/>
              </a:rPr>
              <a:t>UN PROJET ECOLO</a:t>
            </a:r>
            <a:endParaRPr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12446466" y="949702"/>
            <a:ext cx="4978498" cy="35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24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Bahnschrift Light" panose="020B0502040204020203" pitchFamily="34" charset="0"/>
                <a:ea typeface="Spartan"/>
                <a:cs typeface="Spartan"/>
                <a:sym typeface="Spartan"/>
              </a:rPr>
              <a:t>UNE WEB RADIO</a:t>
            </a:r>
            <a:endParaRPr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13004699" y="1434703"/>
            <a:ext cx="5087019" cy="92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648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11272676" y="6015817"/>
            <a:ext cx="4219500" cy="41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84214"/>
              </a:lnSpc>
              <a:buNone/>
              <a:defRPr sz="3200">
                <a:latin typeface="Bahnschrift Light" panose="020B0502040204020203" pitchFamily="34" charset="0"/>
                <a:ea typeface="Spartan"/>
                <a:cs typeface="Spartan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Spartan"/>
              </a:rPr>
              <a:t> UN CLUB LECTURE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6">
            <a:alphaModFix/>
          </a:blip>
          <a:srcRect l="513" t="10048" b="4121"/>
          <a:stretch/>
        </p:blipFill>
        <p:spPr>
          <a:xfrm>
            <a:off x="394994" y="6833121"/>
            <a:ext cx="6447130" cy="312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E2C">
            <a:alpha val="55000"/>
          </a:srgb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87f5e6177_0_162"/>
          <p:cNvSpPr txBox="1"/>
          <p:nvPr/>
        </p:nvSpPr>
        <p:spPr>
          <a:xfrm>
            <a:off x="554522" y="1464354"/>
            <a:ext cx="7019325" cy="241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44" b="0" i="0" u="none" strike="noStrike" cap="none" dirty="0" err="1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Véronique</a:t>
            </a:r>
            <a:r>
              <a:rPr lang="en-US" sz="8044" b="0" i="0" u="none" strike="noStrike" cap="none" dirty="0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, </a:t>
            </a:r>
          </a:p>
          <a:p>
            <a:pPr marL="0" marR="0" lvl="0" indent="0" algn="ctr" rtl="0">
              <a:lnSpc>
                <a:spcPct val="96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votre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 prof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Bahnschrift Light SemiCondensed" panose="020B0502040204020203" pitchFamily="34" charset="0"/>
                <a:ea typeface="Shadows Into Light Two"/>
                <a:cs typeface="Shadows Into Light Two"/>
                <a:sym typeface="Shadows Into Light Two"/>
              </a:rPr>
              <a:t>documentaliste</a:t>
            </a:r>
            <a:endParaRPr sz="1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EAF34-58D3-4666-B0AE-E308DF2EF756}"/>
              </a:ext>
            </a:extLst>
          </p:cNvPr>
          <p:cNvSpPr/>
          <p:nvPr/>
        </p:nvSpPr>
        <p:spPr>
          <a:xfrm>
            <a:off x="-1" y="4723521"/>
            <a:ext cx="18288000" cy="4202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Google Shape;141;ge87f5e6177_0_162"/>
          <p:cNvSpPr txBox="1"/>
          <p:nvPr/>
        </p:nvSpPr>
        <p:spPr>
          <a:xfrm>
            <a:off x="554523" y="911703"/>
            <a:ext cx="7019325" cy="3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715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 strike="noStrike" cap="none" dirty="0">
                <a:solidFill>
                  <a:srgbClr val="000000"/>
                </a:solidFill>
                <a:latin typeface="Bahnschrift SemiBold" panose="020B0502040204020203" pitchFamily="34" charset="0"/>
                <a:ea typeface="Spartan"/>
                <a:cs typeface="Spartan"/>
                <a:sym typeface="Spartan"/>
              </a:rPr>
              <a:t>DÉCOUVREZ ENFIN</a:t>
            </a:r>
            <a:endParaRPr sz="1600" dirty="0">
              <a:latin typeface="Bahnschrift SemiBold" panose="020B0502040204020203" pitchFamily="34" charset="0"/>
            </a:endParaRPr>
          </a:p>
        </p:txBody>
      </p:sp>
      <p:pic>
        <p:nvPicPr>
          <p:cNvPr id="142" name="Google Shape;142;ge87f5e6177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3848" y="483705"/>
            <a:ext cx="3140303" cy="2898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e87f5e6177_0_162"/>
          <p:cNvSpPr txBox="1"/>
          <p:nvPr/>
        </p:nvSpPr>
        <p:spPr>
          <a:xfrm>
            <a:off x="910402" y="5143500"/>
            <a:ext cx="16467194" cy="44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50000"/>
              </a:lnSpc>
              <a:buNone/>
              <a:defRPr sz="8044">
                <a:latin typeface="Bahnschrift Light SemiCondensed" panose="020B0502040204020203" pitchFamily="34" charset="0"/>
                <a:ea typeface="Shadows Into Light Two"/>
                <a:cs typeface="Shadows Into Light Two"/>
              </a:defRPr>
            </a:lvl1pPr>
          </a:lstStyle>
          <a:p>
            <a:r>
              <a:rPr lang="en-US" sz="2800" dirty="0" err="1">
                <a:sym typeface="Abhaya Libre"/>
              </a:rPr>
              <a:t>Enseignant</a:t>
            </a:r>
            <a:r>
              <a:rPr lang="en-US" sz="2800" dirty="0">
                <a:sym typeface="Abhaya Libre"/>
              </a:rPr>
              <a:t> et maître </a:t>
            </a:r>
            <a:r>
              <a:rPr lang="en-US" sz="2800" dirty="0" err="1">
                <a:sym typeface="Abhaya Libre"/>
              </a:rPr>
              <a:t>d'œuvre</a:t>
            </a:r>
            <a:r>
              <a:rPr lang="en-US" sz="2800" dirty="0">
                <a:sym typeface="Abhaya Libre"/>
              </a:rPr>
              <a:t> de </a:t>
            </a:r>
            <a:r>
              <a:rPr lang="en-US" sz="2800" dirty="0" err="1">
                <a:sym typeface="Abhaya Libre"/>
              </a:rPr>
              <a:t>l'acquisition</a:t>
            </a:r>
            <a:r>
              <a:rPr lang="en-US" sz="2800" dirty="0">
                <a:sym typeface="Abhaya Libre"/>
              </a:rPr>
              <a:t> par les </a:t>
            </a:r>
            <a:r>
              <a:rPr lang="en-US" sz="2800" dirty="0" err="1">
                <a:sym typeface="Abhaya Libre"/>
              </a:rPr>
              <a:t>étudiants</a:t>
            </a:r>
            <a:r>
              <a:rPr lang="en-US" sz="2800" dirty="0">
                <a:sym typeface="Abhaya Libre"/>
              </a:rPr>
              <a:t> </a:t>
            </a:r>
            <a:r>
              <a:rPr lang="en-US" sz="2800" dirty="0" err="1">
                <a:sym typeface="Abhaya Libre"/>
              </a:rPr>
              <a:t>d'une</a:t>
            </a:r>
            <a:r>
              <a:rPr lang="en-US" sz="2800" dirty="0">
                <a:sym typeface="Abhaya Libre"/>
              </a:rPr>
              <a:t> culture de </a:t>
            </a:r>
            <a:r>
              <a:rPr lang="en-US" sz="2800" dirty="0" err="1">
                <a:sym typeface="Abhaya Libre"/>
              </a:rPr>
              <a:t>l'information</a:t>
            </a:r>
            <a:r>
              <a:rPr lang="en-US" sz="2800" dirty="0">
                <a:sym typeface="Abhaya Libre"/>
              </a:rPr>
              <a:t> et des </a:t>
            </a:r>
            <a:r>
              <a:rPr lang="en-US" sz="2800" dirty="0" err="1">
                <a:sym typeface="Abhaya Libre"/>
              </a:rPr>
              <a:t>médias</a:t>
            </a:r>
            <a:r>
              <a:rPr lang="en-US" sz="2800" dirty="0">
                <a:sym typeface="Abhaya Libre"/>
              </a:rPr>
              <a:t>.</a:t>
            </a:r>
          </a:p>
          <a:p>
            <a:endParaRPr lang="en-US" sz="2800" dirty="0"/>
          </a:p>
          <a:p>
            <a:r>
              <a:rPr lang="en-US" sz="2800" dirty="0">
                <a:sym typeface="Abhaya Libre"/>
              </a:rPr>
              <a:t>Maître </a:t>
            </a:r>
            <a:r>
              <a:rPr lang="en-US" sz="2800" dirty="0" err="1">
                <a:sym typeface="Abhaya Libre"/>
              </a:rPr>
              <a:t>d'œuvre</a:t>
            </a:r>
            <a:r>
              <a:rPr lang="en-US" sz="2800" dirty="0">
                <a:sym typeface="Abhaya Libre"/>
              </a:rPr>
              <a:t> de </a:t>
            </a:r>
            <a:r>
              <a:rPr lang="en-US" sz="2800" dirty="0" err="1">
                <a:sym typeface="Abhaya Libre"/>
              </a:rPr>
              <a:t>l'organisation</a:t>
            </a:r>
            <a:r>
              <a:rPr lang="en-US" sz="2800" dirty="0">
                <a:sym typeface="Abhaya Libre"/>
              </a:rPr>
              <a:t> des </a:t>
            </a:r>
            <a:r>
              <a:rPr lang="en-US" sz="2800" dirty="0" err="1">
                <a:sym typeface="Abhaya Libre"/>
              </a:rPr>
              <a:t>ressources</a:t>
            </a:r>
            <a:r>
              <a:rPr lang="en-US" sz="2800" dirty="0">
                <a:sym typeface="Abhaya Libre"/>
              </a:rPr>
              <a:t> </a:t>
            </a:r>
            <a:r>
              <a:rPr lang="en-US" sz="2800" dirty="0" err="1">
                <a:sym typeface="Abhaya Libre"/>
              </a:rPr>
              <a:t>documentaires</a:t>
            </a:r>
            <a:r>
              <a:rPr lang="en-US" sz="2800" dirty="0">
                <a:sym typeface="Abhaya Libre"/>
              </a:rPr>
              <a:t> de </a:t>
            </a:r>
            <a:r>
              <a:rPr lang="en-US" sz="2800" dirty="0" err="1">
                <a:sym typeface="Abhaya Libre"/>
              </a:rPr>
              <a:t>l'établissement</a:t>
            </a:r>
            <a:r>
              <a:rPr lang="en-US" sz="2800" dirty="0">
                <a:sym typeface="Abhaya Libre"/>
              </a:rPr>
              <a:t> et de </a:t>
            </a:r>
            <a:r>
              <a:rPr lang="en-US" sz="2800" dirty="0" err="1">
                <a:sym typeface="Abhaya Libre"/>
              </a:rPr>
              <a:t>leur</a:t>
            </a:r>
            <a:r>
              <a:rPr lang="en-US" sz="2800" dirty="0">
                <a:sym typeface="Abhaya Libre"/>
              </a:rPr>
              <a:t> mise à disposition.</a:t>
            </a:r>
          </a:p>
          <a:p>
            <a:endParaRPr lang="en-US" sz="2800" dirty="0"/>
          </a:p>
          <a:p>
            <a:r>
              <a:rPr lang="en-US" sz="2800" dirty="0" err="1">
                <a:sym typeface="Abhaya Libre"/>
              </a:rPr>
              <a:t>Acteur</a:t>
            </a:r>
            <a:r>
              <a:rPr lang="en-US" sz="2800" dirty="0">
                <a:sym typeface="Abhaya Libre"/>
              </a:rPr>
              <a:t> de </a:t>
            </a:r>
            <a:r>
              <a:rPr lang="en-US" sz="2800" dirty="0" err="1">
                <a:sym typeface="Abhaya Libre"/>
              </a:rPr>
              <a:t>l'ouverture</a:t>
            </a:r>
            <a:r>
              <a:rPr lang="en-US" sz="2800" dirty="0">
                <a:sym typeface="Abhaya Libre"/>
              </a:rPr>
              <a:t> de </a:t>
            </a:r>
            <a:r>
              <a:rPr lang="en-US" sz="2800" dirty="0" err="1">
                <a:sym typeface="Abhaya Libre"/>
              </a:rPr>
              <a:t>l'établissement</a:t>
            </a:r>
            <a:r>
              <a:rPr lang="en-US" sz="2800" dirty="0">
                <a:sym typeface="Abhaya Libre"/>
              </a:rPr>
              <a:t> sur son </a:t>
            </a:r>
            <a:r>
              <a:rPr lang="en-US" sz="2800" dirty="0" err="1">
                <a:sym typeface="Abhaya Libre"/>
              </a:rPr>
              <a:t>environnement</a:t>
            </a:r>
            <a:r>
              <a:rPr lang="en-US" sz="2800" dirty="0">
                <a:sym typeface="Abhaya Libre"/>
              </a:rPr>
              <a:t> </a:t>
            </a:r>
            <a:r>
              <a:rPr lang="en-US" sz="2800" dirty="0" err="1">
                <a:sym typeface="Abhaya Libre"/>
              </a:rPr>
              <a:t>éducatif</a:t>
            </a:r>
            <a:r>
              <a:rPr lang="en-US" sz="2800" dirty="0">
                <a:sym typeface="Abhaya Libre"/>
              </a:rPr>
              <a:t>, </a:t>
            </a:r>
            <a:r>
              <a:rPr lang="en-US" sz="2800" dirty="0" err="1">
                <a:sym typeface="Abhaya Libre"/>
              </a:rPr>
              <a:t>culturel</a:t>
            </a:r>
            <a:r>
              <a:rPr lang="en-US" sz="2800" dirty="0">
                <a:sym typeface="Abhaya Libre"/>
              </a:rPr>
              <a:t> et </a:t>
            </a:r>
            <a:r>
              <a:rPr lang="en-US" sz="2800" dirty="0" err="1">
                <a:sym typeface="Abhaya Libre"/>
              </a:rPr>
              <a:t>professionnel</a:t>
            </a:r>
            <a:r>
              <a:rPr lang="en-US" sz="2800" dirty="0">
                <a:sym typeface="Abhaya Libre"/>
              </a:rPr>
              <a:t>.</a:t>
            </a:r>
            <a:endParaRPr sz="2800" dirty="0"/>
          </a:p>
        </p:txBody>
      </p:sp>
      <p:sp>
        <p:nvSpPr>
          <p:cNvPr id="144" name="Google Shape;144;ge87f5e6177_0_162"/>
          <p:cNvSpPr/>
          <p:nvPr/>
        </p:nvSpPr>
        <p:spPr>
          <a:xfrm>
            <a:off x="11099258" y="2131569"/>
            <a:ext cx="7918316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 dirty="0">
                <a:solidFill>
                  <a:schemeClr val="bg1"/>
                </a:solidFill>
                <a:latin typeface="Spartan" panose="020B0604020202020204" charset="0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https://eduscol.education.fr/cdi/actualites/archives/2017-2018/circulaire-de-missions-des-professeurs-documentalistes</a:t>
            </a:r>
            <a:endParaRPr sz="1600" dirty="0">
              <a:solidFill>
                <a:schemeClr val="bg1"/>
              </a:solidFill>
              <a:latin typeface="Spartan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e87f5e6177_0_162"/>
          <p:cNvSpPr/>
          <p:nvPr/>
        </p:nvSpPr>
        <p:spPr>
          <a:xfrm>
            <a:off x="11099258" y="483705"/>
            <a:ext cx="6858002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Une nouvelle </a:t>
            </a:r>
            <a:r>
              <a:rPr lang="en-US" sz="2800" i="1" dirty="0" err="1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circulaire</a:t>
            </a:r>
            <a:r>
              <a:rPr lang="en-US" sz="2800" i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 de missions des </a:t>
            </a:r>
            <a:r>
              <a:rPr lang="en-US" sz="2800" i="1" dirty="0" err="1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professeurs</a:t>
            </a:r>
            <a:r>
              <a:rPr lang="en-US" sz="2800" i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documentalistes</a:t>
            </a:r>
            <a:r>
              <a:rPr lang="en-US" sz="2800" i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est</a:t>
            </a:r>
            <a:r>
              <a:rPr lang="en-US" sz="2800" i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parue</a:t>
            </a:r>
            <a:r>
              <a:rPr lang="en-US" sz="2800" i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 au bulletin </a:t>
            </a:r>
            <a:r>
              <a:rPr lang="en-US" sz="2800" i="1" dirty="0" err="1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officiel</a:t>
            </a:r>
            <a:r>
              <a:rPr lang="en-US" sz="2800" i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 le 28 mars 2017.</a:t>
            </a:r>
            <a:endParaRPr sz="2800" dirty="0">
              <a:solidFill>
                <a:schemeClr val="dk1"/>
              </a:solidFill>
              <a:latin typeface="Bahnschrift Light SemiCondensed" panose="020B0502040204020203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134</Words>
  <Application>Microsoft Office PowerPoint</Application>
  <PresentationFormat>Personnalisé</PresentationFormat>
  <Paragraphs>26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Bahnschrift Light SemiCondensed</vt:lpstr>
      <vt:lpstr>Bahnschrift Light</vt:lpstr>
      <vt:lpstr>Bahnschrift SemiLight</vt:lpstr>
      <vt:lpstr>Spartan</vt:lpstr>
      <vt:lpstr>Abhaya Libre</vt:lpstr>
      <vt:lpstr>Bahnschrift Light Condensed</vt:lpstr>
      <vt:lpstr>Arial</vt:lpstr>
      <vt:lpstr>Calibri</vt:lpstr>
      <vt:lpstr>Bahnschrift SemiBold</vt:lpstr>
      <vt:lpstr>Shadows Into Light Two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Ilona GIGOT</dc:creator>
  <cp:lastModifiedBy>Ilona GIGOT</cp:lastModifiedBy>
  <cp:revision>10</cp:revision>
  <dcterms:created xsi:type="dcterms:W3CDTF">2006-08-16T00:00:00Z</dcterms:created>
  <dcterms:modified xsi:type="dcterms:W3CDTF">2021-09-01T10:06:26Z</dcterms:modified>
</cp:coreProperties>
</file>